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94" r:id="rId3"/>
    <p:sldId id="292" r:id="rId4"/>
    <p:sldId id="271" r:id="rId5"/>
    <p:sldId id="258" r:id="rId6"/>
    <p:sldId id="290" r:id="rId7"/>
    <p:sldId id="291" r:id="rId8"/>
    <p:sldId id="274" r:id="rId9"/>
    <p:sldId id="275" r:id="rId10"/>
    <p:sldId id="273" r:id="rId11"/>
    <p:sldId id="261" r:id="rId12"/>
    <p:sldId id="260" r:id="rId13"/>
    <p:sldId id="262" r:id="rId14"/>
    <p:sldId id="263" r:id="rId15"/>
    <p:sldId id="264" r:id="rId16"/>
    <p:sldId id="265" r:id="rId17"/>
    <p:sldId id="266" r:id="rId18"/>
    <p:sldId id="276" r:id="rId19"/>
    <p:sldId id="267" r:id="rId20"/>
    <p:sldId id="268" r:id="rId21"/>
    <p:sldId id="270" r:id="rId22"/>
    <p:sldId id="269" r:id="rId23"/>
    <p:sldId id="279" r:id="rId24"/>
    <p:sldId id="272" r:id="rId25"/>
    <p:sldId id="277" r:id="rId26"/>
    <p:sldId id="280" r:id="rId27"/>
    <p:sldId id="287" r:id="rId28"/>
    <p:sldId id="288" r:id="rId29"/>
    <p:sldId id="278" r:id="rId30"/>
    <p:sldId id="281" r:id="rId31"/>
    <p:sldId id="282" r:id="rId32"/>
    <p:sldId id="283" r:id="rId33"/>
    <p:sldId id="284" r:id="rId34"/>
    <p:sldId id="285" r:id="rId35"/>
    <p:sldId id="286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9" autoAdjust="0"/>
    <p:restoredTop sz="86407"/>
  </p:normalViewPr>
  <p:slideViewPr>
    <p:cSldViewPr snapToGrid="0">
      <p:cViewPr varScale="1">
        <p:scale>
          <a:sx n="99" d="100"/>
          <a:sy n="99" d="100"/>
        </p:scale>
        <p:origin x="918" y="78"/>
      </p:cViewPr>
      <p:guideLst/>
    </p:cSldViewPr>
  </p:slideViewPr>
  <p:outlineViewPr>
    <p:cViewPr>
      <p:scale>
        <a:sx n="33" d="100"/>
        <a:sy n="33" d="100"/>
      </p:scale>
      <p:origin x="0" y="-20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0BD68-07B3-2E49-AF2B-BD1E68F4D0BF}" type="datetimeFigureOut">
              <a:rPr lang="en-US" smtClean="0"/>
              <a:t>6/23/2016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CA63-B087-6540-94A1-8A268213E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2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6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4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6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6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1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2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5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4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7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4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34" Type="http://schemas.openxmlformats.org/officeDocument/2006/relationships/image" Target="../media/image32.png"/><Relationship Id="rId42" Type="http://schemas.openxmlformats.org/officeDocument/2006/relationships/image" Target="../media/image40.emf"/><Relationship Id="rId47" Type="http://schemas.openxmlformats.org/officeDocument/2006/relationships/image" Target="../media/image45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38" Type="http://schemas.openxmlformats.org/officeDocument/2006/relationships/image" Target="../media/image36.emf"/><Relationship Id="rId46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gif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emf"/><Relationship Id="rId40" Type="http://schemas.openxmlformats.org/officeDocument/2006/relationships/image" Target="../media/image38.jpe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jpeg"/><Relationship Id="rId36" Type="http://schemas.openxmlformats.org/officeDocument/2006/relationships/image" Target="../media/image34.em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emf"/><Relationship Id="rId27" Type="http://schemas.openxmlformats.org/officeDocument/2006/relationships/image" Target="../media/image25.jpeg"/><Relationship Id="rId30" Type="http://schemas.openxmlformats.org/officeDocument/2006/relationships/image" Target="../media/image28.emf"/><Relationship Id="rId35" Type="http://schemas.openxmlformats.org/officeDocument/2006/relationships/image" Target="../media/image33.png"/><Relationship Id="rId43" Type="http://schemas.openxmlformats.org/officeDocument/2006/relationships/image" Target="../media/image41.emf"/><Relationship Id="rId48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rest.schneids.ne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st.schneid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789" y="1122363"/>
            <a:ext cx="11574379" cy="1861469"/>
          </a:xfrm>
        </p:spPr>
        <p:txBody>
          <a:bodyPr/>
          <a:lstStyle/>
          <a:p>
            <a:r>
              <a:rPr lang="en-US" dirty="0"/>
              <a:t>RESTful API Design Best Practices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978" y="2983832"/>
            <a:ext cx="9144000" cy="3451258"/>
          </a:xfrm>
        </p:spPr>
        <p:txBody>
          <a:bodyPr>
            <a:normAutofit/>
          </a:bodyPr>
          <a:lstStyle/>
          <a:p>
            <a:r>
              <a:rPr lang="en-US" sz="3600" dirty="0"/>
              <a:t>Using ASP.NET Web API</a:t>
            </a:r>
          </a:p>
          <a:p>
            <a:r>
              <a:rPr lang="en-US" sz="2000" dirty="0"/>
              <a:t>KCDC 2016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Spencer Schneidenbach</a:t>
            </a:r>
          </a:p>
          <a:p>
            <a:r>
              <a:rPr lang="en-US" dirty="0" err="1"/>
              <a:t>Ryvit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5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RESTful API != Good API</a:t>
            </a:r>
          </a:p>
          <a:p>
            <a:r>
              <a:rPr lang="en-US" sz="4000" dirty="0"/>
              <a:t>Be prepared to:</a:t>
            </a:r>
          </a:p>
          <a:p>
            <a:pPr lvl="1"/>
            <a:r>
              <a:rPr lang="en-US" sz="3600" dirty="0"/>
              <a:t>Do what makes sense</a:t>
            </a:r>
          </a:p>
          <a:p>
            <a:pPr lvl="1"/>
            <a:r>
              <a:rPr lang="en-US" sz="3600" u="sng" dirty="0"/>
              <a:t>Throw out the rest!</a:t>
            </a:r>
          </a:p>
          <a:p>
            <a:pPr lvl="1"/>
            <a:endParaRPr lang="en-US" sz="3600" u="sng" dirty="0"/>
          </a:p>
          <a:p>
            <a:r>
              <a:rPr lang="en-US" sz="4000" dirty="0">
                <a:solidFill>
                  <a:srgbClr val="FF0000"/>
                </a:solidFill>
              </a:rPr>
              <a:t>Is that vague enough for you?</a:t>
            </a:r>
          </a:p>
        </p:txBody>
      </p:sp>
    </p:spTree>
    <p:extLst>
      <p:ext uri="{BB962C8B-B14F-4D97-AF65-F5344CB8AC3E}">
        <p14:creationId xmlns:p14="http://schemas.microsoft.com/office/powerpoint/2010/main" val="6670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design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Design</a:t>
            </a:r>
          </a:p>
          <a:p>
            <a:pPr lvl="1"/>
            <a:r>
              <a:rPr lang="en-US" dirty="0"/>
              <a:t>Spencer’s two rules</a:t>
            </a:r>
          </a:p>
          <a:p>
            <a:pPr lvl="1"/>
            <a:r>
              <a:rPr lang="en-US" dirty="0"/>
              <a:t>Resource identification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Error reporting</a:t>
            </a:r>
          </a:p>
          <a:p>
            <a:r>
              <a:rPr lang="en-US" dirty="0"/>
              <a:t>2. Implement</a:t>
            </a:r>
          </a:p>
          <a:p>
            <a:pPr lvl="1"/>
            <a:r>
              <a:rPr lang="en-US" dirty="0"/>
              <a:t>Technology stack</a:t>
            </a:r>
          </a:p>
          <a:p>
            <a:pPr lvl="1"/>
            <a:r>
              <a:rPr lang="en-US" dirty="0"/>
              <a:t>Code it!</a:t>
            </a:r>
          </a:p>
          <a:p>
            <a:r>
              <a:rPr lang="en-US" dirty="0"/>
              <a:t>3. Maintain</a:t>
            </a:r>
          </a:p>
        </p:txBody>
      </p:sp>
    </p:spTree>
    <p:extLst>
      <p:ext uri="{BB962C8B-B14F-4D97-AF65-F5344CB8AC3E}">
        <p14:creationId xmlns:p14="http://schemas.microsoft.com/office/powerpoint/2010/main" val="138037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your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ONE RULE</a:t>
            </a:r>
            <a:r>
              <a:rPr lang="is-IS" dirty="0"/>
              <a:t>… okay I actually have two rules</a:t>
            </a:r>
            <a:endParaRPr lang="en-US" dirty="0"/>
          </a:p>
        </p:txBody>
      </p:sp>
      <p:pic>
        <p:nvPicPr>
          <p:cNvPr id="2050" name="Picture 2" descr="https://qph.is.quoracdn.net/main-qimg-d13b405eeb56b3fb2083940383250501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14" y="2459389"/>
            <a:ext cx="6922957" cy="38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10886087" cy="5732929"/>
          </a:xfrm>
        </p:spPr>
        <p:txBody>
          <a:bodyPr/>
          <a:lstStyle/>
          <a:p>
            <a:pPr algn="ctr"/>
            <a:r>
              <a:rPr lang="en-US" sz="28700" dirty="0"/>
              <a:t>KISS</a:t>
            </a:r>
            <a:br>
              <a:rPr lang="en-US" dirty="0"/>
            </a:br>
            <a:r>
              <a:rPr lang="en-US" dirty="0"/>
              <a:t>(or, Keep it Simple, Stupid)</a:t>
            </a:r>
          </a:p>
        </p:txBody>
      </p:sp>
    </p:spTree>
    <p:extLst>
      <p:ext uri="{BB962C8B-B14F-4D97-AF65-F5344CB8AC3E}">
        <p14:creationId xmlns:p14="http://schemas.microsoft.com/office/powerpoint/2010/main" val="367206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big rule - KISS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be creative.  A creative API is a bad API.</a:t>
            </a:r>
          </a:p>
          <a:p>
            <a:r>
              <a:rPr lang="en-US" dirty="0"/>
              <a:t>Provide what is necessary – no more, no less.</a:t>
            </a:r>
          </a:p>
          <a:p>
            <a:pPr lvl="1"/>
            <a:r>
              <a:rPr lang="en-US" dirty="0"/>
              <a:t>Don’t return things the consumer doesn’t need to see.</a:t>
            </a:r>
          </a:p>
          <a:p>
            <a:r>
              <a:rPr lang="en-US" dirty="0"/>
              <a:t>Use only a handful of HTTP response codes.  Don’t use them all.</a:t>
            </a:r>
          </a:p>
          <a:p>
            <a:pPr lvl="1"/>
            <a:r>
              <a:rPr lang="en-US" dirty="0"/>
              <a:t>200 – OK</a:t>
            </a:r>
          </a:p>
          <a:p>
            <a:pPr lvl="1"/>
            <a:r>
              <a:rPr lang="en-US" dirty="0"/>
              <a:t>201 – Created</a:t>
            </a:r>
          </a:p>
          <a:p>
            <a:pPr lvl="1"/>
            <a:r>
              <a:rPr lang="en-US" dirty="0"/>
              <a:t>400 – Bad Request</a:t>
            </a:r>
          </a:p>
          <a:p>
            <a:pPr lvl="1"/>
            <a:r>
              <a:rPr lang="en-US" dirty="0"/>
              <a:t>404 – Not Found</a:t>
            </a:r>
          </a:p>
          <a:p>
            <a:pPr lvl="1"/>
            <a:r>
              <a:rPr lang="en-US" dirty="0"/>
              <a:t>401 – Unauthorized</a:t>
            </a:r>
          </a:p>
        </p:txBody>
      </p:sp>
    </p:spTree>
    <p:extLst>
      <p:ext uri="{BB962C8B-B14F-4D97-AF65-F5344CB8AC3E}">
        <p14:creationId xmlns:p14="http://schemas.microsoft.com/office/powerpoint/2010/main" val="415850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KISS, continued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60" y="1581122"/>
            <a:ext cx="9716452" cy="45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KISS,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Inactive</a:t>
            </a:r>
          </a:p>
          <a:p>
            <a:r>
              <a:rPr lang="en-US" dirty="0"/>
              <a:t>Deleted</a:t>
            </a:r>
          </a:p>
          <a:p>
            <a:r>
              <a:rPr lang="en-US" dirty="0"/>
              <a:t>Visible</a:t>
            </a:r>
          </a:p>
          <a:p>
            <a:r>
              <a:rPr lang="en-US" dirty="0"/>
              <a:t>Retired</a:t>
            </a:r>
          </a:p>
        </p:txBody>
      </p:sp>
      <p:pic>
        <p:nvPicPr>
          <p:cNvPr id="1026" name="Picture 2" descr="https://s-media-cache-ak0.pinimg.com/236x/7f/bb/4d/7fbb4d492c7d87a7fe564dda52451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57" y="365125"/>
            <a:ext cx="4792943" cy="59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2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big rule – Be Consistent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consistent with accepted best practices</a:t>
            </a:r>
          </a:p>
          <a:p>
            <a:r>
              <a:rPr lang="en-US" dirty="0"/>
              <a:t>Be consistent with yourself</a:t>
            </a:r>
          </a:p>
          <a:p>
            <a:r>
              <a:rPr lang="en-US" dirty="0"/>
              <a:t>Same error codes</a:t>
            </a:r>
          </a:p>
          <a:p>
            <a:r>
              <a:rPr lang="en-US" dirty="0"/>
              <a:t>Same general structure</a:t>
            </a:r>
          </a:p>
          <a:p>
            <a:r>
              <a:rPr lang="en-US" dirty="0"/>
              <a:t>Same HTTP principles</a:t>
            </a:r>
          </a:p>
          <a:p>
            <a:pPr lvl="1"/>
            <a:r>
              <a:rPr lang="en-US" dirty="0"/>
              <a:t>GETs should get data</a:t>
            </a:r>
          </a:p>
          <a:p>
            <a:pPr lvl="1"/>
            <a:r>
              <a:rPr lang="en-US" dirty="0"/>
              <a:t>PUTs/POSTs should alter data</a:t>
            </a:r>
          </a:p>
        </p:txBody>
      </p:sp>
    </p:spTree>
    <p:extLst>
      <p:ext uri="{BB962C8B-B14F-4D97-AF65-F5344CB8AC3E}">
        <p14:creationId xmlns:p14="http://schemas.microsoft.com/office/powerpoint/2010/main" val="211867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5964"/>
          </a:xfrm>
        </p:spPr>
        <p:txBody>
          <a:bodyPr/>
          <a:lstStyle/>
          <a:p>
            <a:r>
              <a:rPr lang="en-US" dirty="0"/>
              <a:t>Nouns vs. verbs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use plural nouns</a:t>
            </a:r>
          </a:p>
          <a:p>
            <a:r>
              <a:rPr lang="en-US" dirty="0"/>
              <a:t>Sub resources should be identifiable as such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onsolas" panose="020B0609020204030204" pitchFamily="49" charset="0"/>
              </a:rPr>
              <a:t>GET /customers/1234/invoices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11" y="2319839"/>
            <a:ext cx="4380139" cy="2420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64" y="2319839"/>
            <a:ext cx="5452680" cy="2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versioning ahead of time</a:t>
            </a:r>
          </a:p>
          <a:p>
            <a:r>
              <a:rPr lang="en-US" dirty="0"/>
              <a:t>Your API should stand </a:t>
            </a:r>
            <a:r>
              <a:rPr lang="en-US" u="sng" dirty="0"/>
              <a:t>a</a:t>
            </a:r>
            <a:r>
              <a:rPr lang="en-US" dirty="0"/>
              <a:t> test of time</a:t>
            </a:r>
          </a:p>
          <a:p>
            <a:r>
              <a:rPr lang="en-US" dirty="0"/>
              <a:t>Versioning strategy?</a:t>
            </a:r>
          </a:p>
          <a:p>
            <a:pPr lvl="1"/>
            <a:r>
              <a:rPr lang="en-US" dirty="0"/>
              <a:t>URL?</a:t>
            </a:r>
          </a:p>
          <a:p>
            <a:pPr lvl="1"/>
            <a:r>
              <a:rPr lang="en-US" dirty="0"/>
              <a:t>Header?</a:t>
            </a:r>
          </a:p>
          <a:p>
            <a:r>
              <a:rPr lang="en-US" dirty="0"/>
              <a:t>I prefer URL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150" y="3281380"/>
            <a:ext cx="5687782" cy="3050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81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7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3808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>
                          <a:solidFill>
                            <a:srgbClr val="106A9A"/>
                          </a:solid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Paige Technolog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570" y="422618"/>
            <a:ext cx="2251008" cy="128250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911927"/>
          <a:ext cx="8956888" cy="181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341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106A9A"/>
                          </a:solid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106A9A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106A9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087" y="79281"/>
            <a:ext cx="3932916" cy="773475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3852862"/>
          <a:ext cx="8956888" cy="2903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3538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106A9A"/>
                          </a:solid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 descr="Bradford and Galt.pn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339" y="3944782"/>
            <a:ext cx="794074" cy="544508"/>
          </a:xfrm>
          <a:prstGeom prst="rect">
            <a:avLst/>
          </a:prstGeom>
        </p:spPr>
      </p:pic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74" y="6155678"/>
            <a:ext cx="1273457" cy="539097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464" y="4092020"/>
            <a:ext cx="1167630" cy="316929"/>
          </a:xfrm>
          <a:prstGeom prst="rect">
            <a:avLst/>
          </a:prstGeom>
        </p:spPr>
      </p:pic>
      <p:pic>
        <p:nvPicPr>
          <p:cNvPr id="28" name="Picture 27" descr="DSI.png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32" y="4327012"/>
            <a:ext cx="869920" cy="28278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24" y="3929454"/>
            <a:ext cx="1221914" cy="331662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492" y="3965281"/>
            <a:ext cx="1285045" cy="465065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6423" y="1931731"/>
            <a:ext cx="1468114" cy="1174490"/>
          </a:xfrm>
          <a:prstGeom prst="rect">
            <a:avLst/>
          </a:prstGeom>
        </p:spPr>
      </p:pic>
      <p:pic>
        <p:nvPicPr>
          <p:cNvPr id="33" name="Picture 32" descr="LRS Consulting Service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805" y="4785403"/>
            <a:ext cx="1349747" cy="449915"/>
          </a:xfrm>
          <a:prstGeom prst="rect">
            <a:avLst/>
          </a:prstGeom>
        </p:spPr>
      </p:pic>
      <p:pic>
        <p:nvPicPr>
          <p:cNvPr id="37" name="Picture 36" descr="Oakwood System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625" y="3903082"/>
            <a:ext cx="1514867" cy="380881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241" y="3085364"/>
            <a:ext cx="1882973" cy="629450"/>
          </a:xfrm>
          <a:prstGeom prst="rect">
            <a:avLst/>
          </a:prstGeom>
        </p:spPr>
      </p:pic>
      <p:pic>
        <p:nvPicPr>
          <p:cNvPr id="42" name="Picture 41" descr="UnitedLex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069" y="5089641"/>
            <a:ext cx="1314797" cy="323064"/>
          </a:xfrm>
          <a:prstGeom prst="rect">
            <a:avLst/>
          </a:prstGeom>
        </p:spPr>
      </p:pic>
      <p:pic>
        <p:nvPicPr>
          <p:cNvPr id="14" name="Picture 13" descr="DST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48" y="4550551"/>
            <a:ext cx="704469" cy="634023"/>
          </a:xfrm>
          <a:prstGeom prst="rect">
            <a:avLst/>
          </a:prstGeom>
        </p:spPr>
      </p:pic>
      <p:pic>
        <p:nvPicPr>
          <p:cNvPr id="12" name="Picture 11" descr="Balance Innovations.png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999" y="4881452"/>
            <a:ext cx="662388" cy="523797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883" y="1972757"/>
            <a:ext cx="2278005" cy="5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219" y="1957097"/>
            <a:ext cx="2218400" cy="534100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351" y="4623833"/>
            <a:ext cx="1726884" cy="272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214" y="932265"/>
            <a:ext cx="3303214" cy="8039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442821"/>
            <a:ext cx="2399407" cy="554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14" y="3129376"/>
            <a:ext cx="3019886" cy="6688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943" y="3060011"/>
            <a:ext cx="1995608" cy="647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314" y="2556971"/>
            <a:ext cx="2660893" cy="5171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960" y="2598241"/>
            <a:ext cx="1460961" cy="807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248" y="4614023"/>
            <a:ext cx="1182931" cy="4341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1385" y="4502937"/>
            <a:ext cx="972480" cy="455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65" y="4464203"/>
            <a:ext cx="1208945" cy="3923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324" y="5490809"/>
            <a:ext cx="1383216" cy="2411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74" y="4282429"/>
            <a:ext cx="1420897" cy="3088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127" y="3925589"/>
            <a:ext cx="1038135" cy="4974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83" y="5832152"/>
            <a:ext cx="1317088" cy="2438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25" y="4961127"/>
            <a:ext cx="1278577" cy="38628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68" y="5496449"/>
            <a:ext cx="861350" cy="6264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734" y="5546820"/>
            <a:ext cx="1176904" cy="4769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968" y="4992965"/>
            <a:ext cx="1274844" cy="3334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29" y="5492803"/>
            <a:ext cx="1130970" cy="461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9560" y="5513369"/>
            <a:ext cx="624987" cy="624987"/>
          </a:xfrm>
          <a:prstGeom prst="rect">
            <a:avLst/>
          </a:prstGeom>
        </p:spPr>
      </p:pic>
      <p:pic>
        <p:nvPicPr>
          <p:cNvPr id="44" name="Picture 43" descr="CMH KC blue white"/>
          <p:cNvPicPr>
            <a:picLocks noChangeAspect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682999" y="6289705"/>
            <a:ext cx="1556818" cy="3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041" y="5339221"/>
            <a:ext cx="1377054" cy="405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5645" y="5773295"/>
            <a:ext cx="1863541" cy="14400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712" y="5998076"/>
            <a:ext cx="941923" cy="83964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959" y="5809340"/>
            <a:ext cx="553396" cy="5589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540" y="6270582"/>
            <a:ext cx="1738527" cy="30928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09" y="6061586"/>
            <a:ext cx="1110786" cy="6081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864" y="633604"/>
            <a:ext cx="2500066" cy="106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639" y="5270494"/>
            <a:ext cx="1081778" cy="727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88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are going to happen</a:t>
            </a:r>
          </a:p>
          <a:p>
            <a:r>
              <a:rPr lang="en-US" dirty="0"/>
              <a:t>Make it as easy as possible for your consumers to find and fix errors</a:t>
            </a:r>
          </a:p>
          <a:p>
            <a:r>
              <a:rPr lang="en-US" dirty="0"/>
              <a:t>Avoid returning 500 Internal Server Errors</a:t>
            </a:r>
          </a:p>
          <a:p>
            <a:r>
              <a:rPr lang="en-US" dirty="0"/>
              <a:t>Good example: I like what </a:t>
            </a:r>
            <a:r>
              <a:rPr lang="en-US" dirty="0" err="1"/>
              <a:t>Twilio</a:t>
            </a:r>
            <a:r>
              <a:rPr lang="en-US" dirty="0"/>
              <a:t> does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54" y="3991604"/>
            <a:ext cx="9497770" cy="26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5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use SSL</a:t>
            </a:r>
          </a:p>
          <a:p>
            <a:r>
              <a:rPr lang="en-US" dirty="0"/>
              <a:t>Don’t roll your own!</a:t>
            </a:r>
          </a:p>
          <a:p>
            <a:r>
              <a:rPr lang="en-US" dirty="0"/>
              <a:t>Lots of existing patterns</a:t>
            </a:r>
          </a:p>
          <a:p>
            <a:pPr lvl="1"/>
            <a:r>
              <a:rPr lang="en-US" dirty="0"/>
              <a:t>Basic</a:t>
            </a:r>
          </a:p>
          <a:p>
            <a:pPr lvl="2"/>
            <a:r>
              <a:rPr lang="en-US" dirty="0"/>
              <a:t>OK over SSL</a:t>
            </a:r>
          </a:p>
          <a:p>
            <a:pPr lvl="2"/>
            <a:r>
              <a:rPr lang="en-US" dirty="0"/>
              <a:t>Vulnerable to man in the middle</a:t>
            </a:r>
          </a:p>
          <a:p>
            <a:pPr lvl="1"/>
            <a:r>
              <a:rPr lang="en-US" dirty="0"/>
              <a:t>OAuth</a:t>
            </a:r>
          </a:p>
          <a:p>
            <a:pPr lvl="2"/>
            <a:r>
              <a:rPr lang="en-US" dirty="0"/>
              <a:t>Authenticate w/ username and password once</a:t>
            </a:r>
          </a:p>
          <a:p>
            <a:pPr lvl="2"/>
            <a:r>
              <a:rPr lang="en-US" dirty="0"/>
              <a:t>Can expire or be revoked</a:t>
            </a:r>
          </a:p>
          <a:p>
            <a:pPr lvl="2"/>
            <a:r>
              <a:rPr lang="en-US" dirty="0"/>
              <a:t>TONS more flexibility vs. basic</a:t>
            </a:r>
          </a:p>
        </p:txBody>
      </p:sp>
    </p:spTree>
    <p:extLst>
      <p:ext uri="{BB962C8B-B14F-4D97-AF65-F5344CB8AC3E}">
        <p14:creationId xmlns:p14="http://schemas.microsoft.com/office/powerpoint/2010/main" val="22879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8" y="2550695"/>
            <a:ext cx="10515600" cy="1293646"/>
          </a:xfrm>
        </p:spPr>
        <p:txBody>
          <a:bodyPr/>
          <a:lstStyle/>
          <a:p>
            <a:pPr algn="ctr"/>
            <a:r>
              <a:rPr lang="en-US" dirty="0"/>
              <a:t>Ok, time for some code examples</a:t>
            </a:r>
          </a:p>
        </p:txBody>
      </p:sp>
    </p:spTree>
    <p:extLst>
      <p:ext uri="{BB962C8B-B14F-4D97-AF65-F5344CB8AC3E}">
        <p14:creationId xmlns:p14="http://schemas.microsoft.com/office/powerpoint/2010/main" val="62345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Inherits from </a:t>
            </a:r>
            <a:r>
              <a:rPr lang="en-US" sz="2400" dirty="0" err="1"/>
              <a:t>ApiController</a:t>
            </a:r>
            <a:endParaRPr lang="en-US" sz="2400" dirty="0"/>
          </a:p>
          <a:p>
            <a:r>
              <a:rPr lang="en-US" sz="2400" dirty="0"/>
              <a:t>Routing via:</a:t>
            </a:r>
          </a:p>
          <a:p>
            <a:pPr lvl="1"/>
            <a:r>
              <a:rPr lang="en-US" sz="2000" dirty="0"/>
              <a:t>Convention</a:t>
            </a:r>
          </a:p>
          <a:p>
            <a:pPr lvl="1"/>
            <a:r>
              <a:rPr lang="en-US" sz="2000" dirty="0"/>
              <a:t>Attributes</a:t>
            </a:r>
          </a:p>
          <a:p>
            <a:r>
              <a:rPr lang="en-US" sz="2400" dirty="0"/>
              <a:t>GETs, PUTs, POSTs</a:t>
            </a:r>
          </a:p>
          <a:p>
            <a:pPr lvl="1"/>
            <a:r>
              <a:rPr lang="en-US" sz="2000" dirty="0"/>
              <a:t>Defined by method name</a:t>
            </a:r>
          </a:p>
          <a:p>
            <a:pPr lvl="1"/>
            <a:r>
              <a:rPr lang="en-US" sz="2000" dirty="0"/>
              <a:t>Can also use attributes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HttpPost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], 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HttpGet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84" y="1690688"/>
            <a:ext cx="7115636" cy="43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code?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59" y="1564359"/>
            <a:ext cx="9583054" cy="49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2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Use DTOs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1" y="1690688"/>
            <a:ext cx="9103895" cy="4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9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validation</a:t>
            </a:r>
          </a:p>
          <a:p>
            <a:pPr lvl="1"/>
            <a:r>
              <a:rPr lang="en-US" dirty="0" err="1"/>
              <a:t>IValidatableObject</a:t>
            </a:r>
            <a:endParaRPr lang="en-US" dirty="0"/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Required</a:t>
            </a:r>
          </a:p>
          <a:p>
            <a:pPr lvl="2"/>
            <a:r>
              <a:rPr lang="en-US" dirty="0"/>
              <a:t>Range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>
                <a:hlinkClick r:id="rId2"/>
              </a:rPr>
              <a:t>Fluent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32" y="800244"/>
            <a:ext cx="7507686" cy="52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" y="0"/>
            <a:ext cx="10515600" cy="1325563"/>
          </a:xfrm>
        </p:spPr>
        <p:txBody>
          <a:bodyPr/>
          <a:lstStyle/>
          <a:p>
            <a:r>
              <a:rPr lang="en-US" dirty="0"/>
              <a:t>How can this code be improved?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71" y="1135117"/>
            <a:ext cx="52267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Controllers should be thin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Controllers should know </a:t>
            </a:r>
            <a:r>
              <a:rPr lang="en-US" u="sng" dirty="0"/>
              <a:t>who</a:t>
            </a:r>
            <a:r>
              <a:rPr lang="en-US" dirty="0"/>
              <a:t> needs to do something, </a:t>
            </a:r>
            <a:r>
              <a:rPr lang="en-US" u="sng" dirty="0"/>
              <a:t>not how</a:t>
            </a:r>
            <a:r>
              <a:rPr lang="en-US" dirty="0"/>
              <a:t> to do it</a:t>
            </a:r>
          </a:p>
          <a:p>
            <a:r>
              <a:rPr lang="en-US" dirty="0"/>
              <a:t>Maintains a separation of concerns</a:t>
            </a:r>
          </a:p>
          <a:p>
            <a:r>
              <a:rPr lang="en-US" dirty="0"/>
              <a:t>Much more broken down and testable</a:t>
            </a:r>
          </a:p>
        </p:txBody>
      </p:sp>
    </p:spTree>
    <p:extLst>
      <p:ext uri="{BB962C8B-B14F-4D97-AF65-F5344CB8AC3E}">
        <p14:creationId xmlns:p14="http://schemas.microsoft.com/office/powerpoint/2010/main" val="13083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645"/>
          </a:xfrm>
        </p:spPr>
        <p:txBody>
          <a:bodyPr/>
          <a:lstStyle/>
          <a:p>
            <a:r>
              <a:rPr lang="en-US" dirty="0"/>
              <a:t>How could this code be improved?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8880"/>
            <a:ext cx="5999527" cy="50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Slides, links, and more at </a:t>
            </a:r>
            <a:r>
              <a:rPr lang="en-US" dirty="0">
                <a:hlinkClick r:id="rId2"/>
              </a:rPr>
              <a:t>rest.schneids.net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2595563"/>
            <a:ext cx="54673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Use 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2106" y="1475409"/>
            <a:ext cx="4910847" cy="4351338"/>
          </a:xfrm>
        </p:spPr>
        <p:txBody>
          <a:bodyPr/>
          <a:lstStyle/>
          <a:p>
            <a:r>
              <a:rPr lang="en-US" dirty="0"/>
              <a:t>Much more testable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Lots of frameworks</a:t>
            </a:r>
          </a:p>
          <a:p>
            <a:pPr lvl="1"/>
            <a:r>
              <a:rPr lang="en-US" dirty="0" err="1"/>
              <a:t>Ninject</a:t>
            </a:r>
            <a:endParaRPr lang="en-US" dirty="0"/>
          </a:p>
          <a:p>
            <a:pPr lvl="1"/>
            <a:r>
              <a:rPr lang="en-US" dirty="0" err="1"/>
              <a:t>Autofac</a:t>
            </a:r>
            <a:endParaRPr lang="en-US" dirty="0"/>
          </a:p>
          <a:p>
            <a:pPr lvl="1"/>
            <a:r>
              <a:rPr lang="en-US" dirty="0"/>
              <a:t>Find one you like and use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146"/>
            <a:ext cx="4825458" cy="5029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32" y="5173604"/>
            <a:ext cx="5564221" cy="9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 vs. synchronous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5" y="1690688"/>
            <a:ext cx="7979104" cy="42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3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Lesson: Use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scale systems – probably doesn’t matter too much</a:t>
            </a:r>
          </a:p>
          <a:p>
            <a:r>
              <a:rPr lang="en-US" dirty="0"/>
              <a:t>Large scale systems – will make a difference</a:t>
            </a:r>
          </a:p>
          <a:p>
            <a:r>
              <a:rPr lang="en-US" dirty="0"/>
              <a:t>Synchronous is out.  Embrace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4" y="3876566"/>
            <a:ext cx="9448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your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stuff – fix bugs, optimize</a:t>
            </a:r>
          </a:p>
          <a:p>
            <a:r>
              <a:rPr lang="en-US" dirty="0"/>
              <a:t>Don’t introduce breaking changes like removing properties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Vendor: “Hey, we’ve made some under-the-cover changes to our endpoint. It shouldn’t impact you, but let us know if it breaks something.”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Us: ”Okay. Can you release it to test first so we can run our integration tests against the endpoint and make sure everything works?”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Vendor: ”Well, actually we need it ASAP, so we’re releasing to prod in an hour.”</a:t>
            </a:r>
          </a:p>
        </p:txBody>
      </p:sp>
    </p:spTree>
    <p:extLst>
      <p:ext uri="{BB962C8B-B14F-4D97-AF65-F5344CB8AC3E}">
        <p14:creationId xmlns:p14="http://schemas.microsoft.com/office/powerpoint/2010/main" val="12356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Document, document, document!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documentation is essential</a:t>
            </a:r>
          </a:p>
          <a:p>
            <a:r>
              <a:rPr lang="en-US" dirty="0"/>
              <a:t>Need to know:</a:t>
            </a:r>
          </a:p>
          <a:p>
            <a:pPr lvl="1"/>
            <a:r>
              <a:rPr lang="en-US" dirty="0"/>
              <a:t>How endpoints are accessed</a:t>
            </a:r>
          </a:p>
          <a:p>
            <a:pPr lvl="1"/>
            <a:r>
              <a:rPr lang="en-US" dirty="0"/>
              <a:t>Required/optional parameters</a:t>
            </a:r>
          </a:p>
          <a:p>
            <a:pPr lvl="1"/>
            <a:r>
              <a:rPr lang="en-US" dirty="0"/>
              <a:t>Representation schema</a:t>
            </a:r>
          </a:p>
          <a:p>
            <a:pPr lvl="1"/>
            <a:r>
              <a:rPr lang="en-US" dirty="0"/>
              <a:t>Potential gotchas/errors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855" y="2690649"/>
            <a:ext cx="4480034" cy="1144150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980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Slides at </a:t>
            </a:r>
            <a:r>
              <a:rPr lang="en-US" dirty="0">
                <a:hlinkClick r:id="rId3"/>
              </a:rPr>
              <a:t>rest.schneids.net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Please:</a:t>
            </a:r>
          </a:p>
          <a:p>
            <a:r>
              <a:rPr lang="en-US" dirty="0"/>
              <a:t>Rate my talk on </a:t>
            </a:r>
            <a:r>
              <a:rPr lang="en-US" dirty="0" err="1"/>
              <a:t>SpeakerRate</a:t>
            </a:r>
            <a:r>
              <a:rPr lang="en-US" dirty="0"/>
              <a:t>!</a:t>
            </a:r>
          </a:p>
          <a:p>
            <a:r>
              <a:rPr lang="en-US" dirty="0"/>
              <a:t>Follow me on Twitter!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Website: </a:t>
            </a:r>
            <a:r>
              <a:rPr lang="en-US" dirty="0" err="1"/>
              <a:t>schneids.net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sas.projects@me.com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40" y="1578544"/>
            <a:ext cx="4632360" cy="37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Architect at </a:t>
            </a:r>
            <a:r>
              <a:rPr lang="en-US" dirty="0" err="1"/>
              <a:t>Ryvit</a:t>
            </a:r>
            <a:endParaRPr lang="en-US" dirty="0"/>
          </a:p>
          <a:p>
            <a:r>
              <a:rPr lang="en-US" dirty="0"/>
              <a:t>Web developer</a:t>
            </a:r>
          </a:p>
          <a:p>
            <a:r>
              <a:rPr lang="en-US" dirty="0"/>
              <a:t>AngularJS 1/2, ASP.NET, C#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schneidenbach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sas.projects@me.com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Website: </a:t>
            </a:r>
            <a:r>
              <a:rPr lang="en-US" dirty="0" err="1"/>
              <a:t>schneids.net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64" y="3589117"/>
            <a:ext cx="4007904" cy="2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9549"/>
          </a:xfrm>
        </p:spPr>
        <p:txBody>
          <a:bodyPr>
            <a:normAutofit/>
          </a:bodyPr>
          <a:lstStyle/>
          <a:p>
            <a:r>
              <a:rPr lang="en-US" u="sng" dirty="0"/>
              <a:t>Re</a:t>
            </a:r>
            <a:r>
              <a:rPr lang="en-US" dirty="0"/>
              <a:t>presentational </a:t>
            </a:r>
            <a:r>
              <a:rPr lang="en-US" u="sng" dirty="0"/>
              <a:t>S</a:t>
            </a:r>
            <a:r>
              <a:rPr lang="en-US" dirty="0"/>
              <a:t>tate </a:t>
            </a:r>
            <a:r>
              <a:rPr lang="en-US" u="sng" dirty="0"/>
              <a:t>T</a:t>
            </a:r>
            <a:r>
              <a:rPr lang="en-US" dirty="0"/>
              <a:t>ransfer</a:t>
            </a:r>
          </a:p>
          <a:p>
            <a:r>
              <a:rPr lang="en-US" dirty="0"/>
              <a:t>The architecture of the web</a:t>
            </a:r>
          </a:p>
          <a:p>
            <a:r>
              <a:rPr lang="en-US" dirty="0"/>
              <a:t>REST is an architectural style, not a protocol or spec</a:t>
            </a:r>
          </a:p>
          <a:p>
            <a:r>
              <a:rPr lang="en-US" dirty="0"/>
              <a:t>Six constraints</a:t>
            </a:r>
          </a:p>
          <a:p>
            <a:pPr lvl="1"/>
            <a:r>
              <a:rPr lang="en-US" dirty="0"/>
              <a:t>Client-server separation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Cacheable</a:t>
            </a:r>
          </a:p>
          <a:p>
            <a:pPr lvl="1"/>
            <a:r>
              <a:rPr lang="en-US" dirty="0"/>
              <a:t>Layered</a:t>
            </a:r>
          </a:p>
          <a:p>
            <a:pPr lvl="1"/>
            <a:r>
              <a:rPr lang="en-US" dirty="0"/>
              <a:t>Code on demand (optional)</a:t>
            </a:r>
          </a:p>
          <a:p>
            <a:pPr lvl="1"/>
            <a:r>
              <a:rPr lang="en-US" dirty="0"/>
              <a:t>Uniform interface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000"/>
            <a:ext cx="10515600" cy="1325563"/>
          </a:xfrm>
        </p:spPr>
        <p:txBody>
          <a:bodyPr/>
          <a:lstStyle/>
          <a:p>
            <a:r>
              <a:rPr lang="en-US" dirty="0"/>
              <a:t>Client-server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0475"/>
          </a:xfrm>
        </p:spPr>
        <p:txBody>
          <a:bodyPr/>
          <a:lstStyle/>
          <a:p>
            <a:r>
              <a:rPr lang="en-US" dirty="0"/>
              <a:t>Client doesn't care about how data is stored</a:t>
            </a:r>
          </a:p>
          <a:p>
            <a:r>
              <a:rPr lang="en-US" dirty="0"/>
              <a:t>Server doesn't care </a:t>
            </a:r>
            <a:r>
              <a:rPr lang="en-US"/>
              <a:t>about what user interface the client is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3648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Stateless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642485"/>
            <a:ext cx="10515600" cy="126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Persistent state isn’t part of a </a:t>
            </a:r>
            <a:r>
              <a:rPr lang="en-US" dirty="0" err="1"/>
              <a:t>RESTful</a:t>
            </a:r>
            <a:r>
              <a:rPr lang="en-US" dirty="0"/>
              <a:t> architecture</a:t>
            </a:r>
          </a:p>
          <a:p>
            <a:r>
              <a:rPr lang="en-US" dirty="0"/>
              <a:t>All the state needed is in a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537"/>
            <a:ext cx="10515600" cy="586272"/>
          </a:xfrm>
        </p:spPr>
        <p:txBody>
          <a:bodyPr/>
          <a:lstStyle/>
          <a:p>
            <a:r>
              <a:rPr lang="en-US" dirty="0"/>
              <a:t>Response defines whether or not it’s cacheable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113809"/>
            <a:ext cx="10515600" cy="978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Layered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092760"/>
            <a:ext cx="10515600" cy="17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 </a:t>
            </a:r>
            <a:r>
              <a:rPr lang="en-US" b="1" dirty="0"/>
              <a:t>doesn’t know </a:t>
            </a:r>
            <a:r>
              <a:rPr lang="en-US" dirty="0"/>
              <a:t>whether or not the response comes from</a:t>
            </a:r>
          </a:p>
          <a:p>
            <a:pPr lvl="1"/>
            <a:r>
              <a:rPr lang="en-US" dirty="0"/>
              <a:t>Cache server</a:t>
            </a:r>
          </a:p>
          <a:p>
            <a:pPr lvl="1"/>
            <a:r>
              <a:rPr lang="en-US" dirty="0"/>
              <a:t>Load balancer</a:t>
            </a:r>
          </a:p>
          <a:p>
            <a:pPr lvl="1"/>
            <a:r>
              <a:rPr lang="en-US" dirty="0"/>
              <a:t>The web server itself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5385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on demand (optional)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5700949"/>
            <a:ext cx="10515600" cy="58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can be sent to the client by the server</a:t>
            </a:r>
          </a:p>
        </p:txBody>
      </p:sp>
    </p:spTree>
    <p:extLst>
      <p:ext uri="{BB962C8B-B14F-4D97-AF65-F5344CB8AC3E}">
        <p14:creationId xmlns:p14="http://schemas.microsoft.com/office/powerpoint/2010/main" val="13429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interface constraint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37670"/>
          </a:xfrm>
        </p:spPr>
        <p:txBody>
          <a:bodyPr/>
          <a:lstStyle/>
          <a:p>
            <a:r>
              <a:rPr lang="en-US" dirty="0"/>
              <a:t>Resource identification</a:t>
            </a:r>
          </a:p>
          <a:p>
            <a:pPr lvl="1"/>
            <a:r>
              <a:rPr lang="en-US" dirty="0"/>
              <a:t>Resources are identified via URIs</a:t>
            </a:r>
          </a:p>
          <a:p>
            <a:pPr lvl="1"/>
            <a:r>
              <a:rPr lang="en-US" i="1" dirty="0"/>
              <a:t>Representations</a:t>
            </a:r>
            <a:r>
              <a:rPr lang="en-US" dirty="0"/>
              <a:t> of the resources are returned</a:t>
            </a:r>
          </a:p>
          <a:p>
            <a:r>
              <a:rPr lang="en-US" dirty="0"/>
              <a:t>Manipulation of resources via these representations</a:t>
            </a:r>
          </a:p>
          <a:p>
            <a:pPr lvl="1"/>
            <a:r>
              <a:rPr lang="en-US" dirty="0"/>
              <a:t>Update, delete</a:t>
            </a:r>
          </a:p>
          <a:p>
            <a:r>
              <a:rPr lang="en-US" dirty="0"/>
              <a:t>Self-descriptive</a:t>
            </a:r>
          </a:p>
          <a:p>
            <a:pPr lvl="1"/>
            <a:r>
              <a:rPr lang="en-US" dirty="0"/>
              <a:t>E.g. Content-Type header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Server provides all of the things required to navigate/change state</a:t>
            </a:r>
          </a:p>
        </p:txBody>
      </p:sp>
    </p:spTree>
    <p:extLst>
      <p:ext uri="{BB962C8B-B14F-4D97-AF65-F5344CB8AC3E}">
        <p14:creationId xmlns:p14="http://schemas.microsoft.com/office/powerpoint/2010/main" val="1678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RESTful</a:t>
            </a:r>
            <a:r>
              <a:rPr lang="en-US" dirty="0"/>
              <a:t>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API that follows REST architecture</a:t>
            </a:r>
          </a:p>
          <a:p>
            <a:r>
              <a:rPr lang="en-US" dirty="0"/>
              <a:t>Term has been sort of co-opted</a:t>
            </a:r>
          </a:p>
          <a:p>
            <a:endParaRPr lang="en-US" dirty="0"/>
          </a:p>
          <a:p>
            <a:r>
              <a:rPr lang="en-US" dirty="0"/>
              <a:t>REST != JSON</a:t>
            </a:r>
          </a:p>
          <a:p>
            <a:r>
              <a:rPr lang="en-US" dirty="0"/>
              <a:t>REST != HTTP</a:t>
            </a:r>
          </a:p>
          <a:p>
            <a:endParaRPr lang="en-US" dirty="0"/>
          </a:p>
          <a:p>
            <a:r>
              <a:rPr lang="en-US" dirty="0"/>
              <a:t>Lots of people say “REST API” when they </a:t>
            </a:r>
            <a:r>
              <a:rPr lang="en-US" i="1" dirty="0">
                <a:solidFill>
                  <a:srgbClr val="FF0000"/>
                </a:solidFill>
              </a:rPr>
              <a:t>really mean </a:t>
            </a:r>
            <a:r>
              <a:rPr lang="en-US" dirty="0"/>
              <a:t>HTTP JSON API</a:t>
            </a:r>
          </a:p>
        </p:txBody>
      </p:sp>
    </p:spTree>
    <p:extLst>
      <p:ext uri="{BB962C8B-B14F-4D97-AF65-F5344CB8AC3E}">
        <p14:creationId xmlns:p14="http://schemas.microsoft.com/office/powerpoint/2010/main" val="25925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879</Words>
  <Application>Microsoft Office PowerPoint</Application>
  <PresentationFormat>Widescreen</PresentationFormat>
  <Paragraphs>212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Office Theme</vt:lpstr>
      <vt:lpstr>RESTful API Design Best Practices</vt:lpstr>
      <vt:lpstr>PowerPoint Presentation</vt:lpstr>
      <vt:lpstr>First things first</vt:lpstr>
      <vt:lpstr>About Me</vt:lpstr>
      <vt:lpstr>What is REST?</vt:lpstr>
      <vt:lpstr>Client-server</vt:lpstr>
      <vt:lpstr>Cacheable</vt:lpstr>
      <vt:lpstr>Uniform interface constraint</vt:lpstr>
      <vt:lpstr>What is a RESTful API?</vt:lpstr>
      <vt:lpstr>Pragmatic REST</vt:lpstr>
      <vt:lpstr>RESTful API design process</vt:lpstr>
      <vt:lpstr>Designing your RESTful API</vt:lpstr>
      <vt:lpstr>KISS (or, Keep it Simple, Stupid)</vt:lpstr>
      <vt:lpstr>First big rule - KISS</vt:lpstr>
      <vt:lpstr>KISS, continued</vt:lpstr>
      <vt:lpstr>KISS, continued</vt:lpstr>
      <vt:lpstr>Second big rule – Be Consistent</vt:lpstr>
      <vt:lpstr>Resource identification</vt:lpstr>
      <vt:lpstr>Versioning</vt:lpstr>
      <vt:lpstr>Error reporting</vt:lpstr>
      <vt:lpstr>Security</vt:lpstr>
      <vt:lpstr>Ok, time for some code examples</vt:lpstr>
      <vt:lpstr>Anatomy of a controller</vt:lpstr>
      <vt:lpstr>What’s wrong with this code?</vt:lpstr>
      <vt:lpstr>Lesson: Use DTOs</vt:lpstr>
      <vt:lpstr>Validation</vt:lpstr>
      <vt:lpstr>How can this code be improved?</vt:lpstr>
      <vt:lpstr>Lesson: Controllers should be thin</vt:lpstr>
      <vt:lpstr>How could this code be improved?</vt:lpstr>
      <vt:lpstr>Lesson: Use Dependency Injection</vt:lpstr>
      <vt:lpstr>async/await vs. synchronous</vt:lpstr>
      <vt:lpstr>Lesson: Use async/await</vt:lpstr>
      <vt:lpstr>Maintaining your API</vt:lpstr>
      <vt:lpstr>Document, document, document!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Best Practices</dc:title>
  <dc:creator>Spencer</dc:creator>
  <cp:lastModifiedBy>Spencer Schneidenbach</cp:lastModifiedBy>
  <cp:revision>63</cp:revision>
  <dcterms:created xsi:type="dcterms:W3CDTF">2016-04-29T02:00:25Z</dcterms:created>
  <dcterms:modified xsi:type="dcterms:W3CDTF">2016-06-23T14:19:21Z</dcterms:modified>
</cp:coreProperties>
</file>